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embeddedFontLst>
    <p:embeddedFont>
      <p:font typeface="Questrial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F092482-6A70-46DA-A028-9F8AFD35D6A4}">
  <a:tblStyle styleId="{DF092482-6A70-46DA-A028-9F8AFD35D6A4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2E6EA"/>
          </a:solidFill>
        </a:fill>
      </a:tcStyle>
    </a:wholeTbl>
    <a:band1H>
      <a:tcStyle>
        <a:tcBdr/>
        <a:fill>
          <a:solidFill>
            <a:srgbClr val="E4CAD2"/>
          </a:solidFill>
        </a:fill>
      </a:tcStyle>
    </a:band1H>
    <a:band1V>
      <a:tcStyle>
        <a:tcBdr/>
        <a:fill>
          <a:solidFill>
            <a:srgbClr val="E4CAD2"/>
          </a:solidFill>
        </a:fill>
      </a:tcStyle>
    </a:band1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750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00402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154954" y="1447800"/>
            <a:ext cx="8825657" cy="3329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7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2000" b="0" i="0" u="none" strike="noStrike" cap="none">
                <a:solidFill>
                  <a:srgbClr val="EE52A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574800" y="1447800"/>
            <a:ext cx="7999315" cy="2323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930400" y="3771173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small">
                <a:solidFill>
                  <a:srgbClr val="EE52A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898295" y="971253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200" b="0" i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9330489" y="2613786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200" b="0" i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154954" y="3124200"/>
            <a:ext cx="8825659" cy="1653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65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2000" b="0" i="0" u="none" strike="noStrike" cap="none">
                <a:solidFill>
                  <a:srgbClr val="EE52A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2400" b="0" i="0" u="none" strike="noStrike" cap="none">
                <a:solidFill>
                  <a:srgbClr val="EE52A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652462" y="2667000"/>
            <a:ext cx="2927350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3883658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2400" b="0" i="0" u="none" strike="noStrike" cap="none">
                <a:solidFill>
                  <a:srgbClr val="EE52A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4"/>
          </p:nvPr>
        </p:nvSpPr>
        <p:spPr>
          <a:xfrm>
            <a:off x="3873105" y="2667000"/>
            <a:ext cx="2946793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2400" b="0" i="0" u="none" strike="noStrike" cap="none">
                <a:solidFill>
                  <a:srgbClr val="EE52A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2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cxnSp>
        <p:nvCxnSpPr>
          <p:cNvPr id="110" name="Shape 110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Shape 111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52462" y="4250948"/>
            <a:ext cx="294004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idx="2"/>
          </p:nvPr>
        </p:nvSpPr>
        <p:spPr>
          <a:xfrm>
            <a:off x="652462" y="2209800"/>
            <a:ext cx="2940049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652462" y="4827210"/>
            <a:ext cx="2940049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3889375" y="4250948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pic" idx="5"/>
          </p:nvPr>
        </p:nvSpPr>
        <p:spPr>
          <a:xfrm>
            <a:off x="3889373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6"/>
          </p:nvPr>
        </p:nvSpPr>
        <p:spPr>
          <a:xfrm>
            <a:off x="3888021" y="4827210"/>
            <a:ext cx="2934406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7"/>
          </p:nvPr>
        </p:nvSpPr>
        <p:spPr>
          <a:xfrm>
            <a:off x="7124700" y="4250948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2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9"/>
          </p:nvPr>
        </p:nvSpPr>
        <p:spPr>
          <a:xfrm>
            <a:off x="7124575" y="4827207"/>
            <a:ext cx="2935996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cxnSp>
        <p:nvCxnSpPr>
          <p:cNvPr id="126" name="Shape 126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Shape 127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0" cy="89465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 rot="5400000">
            <a:off x="6267450" y="2466974"/>
            <a:ext cx="5826124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 rot="5400000">
            <a:off x="1679574" y="-139698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154955" y="2861733"/>
            <a:ext cx="8825657" cy="1915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65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2000" b="0" i="0" u="none" strike="noStrike" cap="none">
                <a:solidFill>
                  <a:srgbClr val="EE52A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5654492" y="2056091"/>
            <a:ext cx="4396340" cy="42002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103312" y="1905000"/>
            <a:ext cx="439633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2400" b="0" i="0" u="none" strike="noStrike" cap="none">
                <a:solidFill>
                  <a:srgbClr val="EE52A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5654494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2400" b="0" i="0" u="none" strike="noStrike" cap="none">
                <a:solidFill>
                  <a:srgbClr val="EE52A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5654494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3401062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3401062" cy="2895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153907" y="1854191"/>
            <a:ext cx="5092905" cy="1574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399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154955" y="4800587"/>
            <a:ext cx="882565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1154954" y="685799"/>
            <a:ext cx="8825657" cy="3640667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154955" y="5367325"/>
            <a:ext cx="8825655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9">
            <a:alphaModFix/>
          </a:blip>
          <a:srcRect l="3644"/>
          <a:stretch/>
        </p:blipFill>
        <p:spPr>
          <a:xfrm>
            <a:off x="0" y="2669684"/>
            <a:ext cx="4035668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20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>
            <a:off x="8609011" y="1676400"/>
            <a:ext cx="2819400" cy="2819400"/>
          </a:xfrm>
          <a:prstGeom prst="ellipse">
            <a:avLst/>
          </a:prstGeom>
          <a:gradFill>
            <a:gsLst>
              <a:gs pos="0">
                <a:srgbClr val="9B6BF2">
                  <a:alpha val="6666"/>
                </a:srgbClr>
              </a:gs>
              <a:gs pos="36000">
                <a:srgbClr val="9B6BF2">
                  <a:alpha val="5882"/>
                </a:srgbClr>
              </a:gs>
              <a:gs pos="69000">
                <a:srgbClr val="9B6BF2">
                  <a:alpha val="0"/>
                </a:srgbClr>
              </a:gs>
              <a:gs pos="100000">
                <a:srgbClr val="9B6BF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21">
            <a:alphaModFix/>
          </a:blip>
          <a:srcRect t="28812"/>
          <a:stretch/>
        </p:blipFill>
        <p:spPr>
          <a:xfrm>
            <a:off x="7999411" y="0"/>
            <a:ext cx="1603386" cy="114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22">
            <a:alphaModFix/>
          </a:blip>
          <a:srcRect b="23320"/>
          <a:stretch/>
        </p:blipFill>
        <p:spPr>
          <a:xfrm>
            <a:off x="8609011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96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Girl Power! </a:t>
            </a:r>
            <a:br>
              <a:rPr lang="en-US" sz="96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4800" b="1" i="1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 Gender Specific Group Mentoring Program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Cindy Ann Smith</a:t>
            </a:r>
          </a:p>
          <a:p>
            <a:r>
              <a:rPr lang="en-US" dirty="0" smtClean="0"/>
              <a:t>Dar Al Hekma University, Jeddah Saudi Arabia</a:t>
            </a:r>
            <a:endParaRPr lang="en-US" dirty="0"/>
          </a:p>
        </p:txBody>
      </p:sp>
      <p:sp>
        <p:nvSpPr>
          <p:cNvPr id="149" name="Shape 14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Activities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Focus on: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Relationship development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Fun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Meaningful interactions</a:t>
            </a:r>
          </a:p>
          <a:p>
            <a: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Examples: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Journaling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Crafts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Games</a:t>
            </a:r>
          </a:p>
          <a:p>
            <a: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References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MENTOR. (2009). </a:t>
            </a:r>
            <a:r>
              <a:rPr lang="en-US" sz="2000" b="0" i="1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Elements of Effective Practice for Mentoring 3</a:t>
            </a:r>
            <a:r>
              <a:rPr lang="en-US" sz="2000" b="0" i="1" u="none" strike="noStrike" cap="none" baseline="300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rd</a:t>
            </a:r>
            <a:r>
              <a:rPr lang="en-US" sz="2000" b="0" i="1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Ed. 	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Alexandria: Mentor. 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5400" b="1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Overview:</a:t>
            </a:r>
            <a:r>
              <a:rPr lang="en-US" sz="42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42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8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Where are we going today?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Developmental Level of Mentees </a:t>
            </a:r>
            <a:endParaRPr lang="en-US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endParaRPr sz="20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Activities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College Women as Mentors </a:t>
            </a:r>
            <a:endParaRPr lang="en-US"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endParaRPr sz="20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Training for Mentors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Young Girls &amp; Generational Poverty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Characteristics: </a:t>
            </a:r>
          </a:p>
          <a:p>
            <a:pPr marL="742950" marR="0" lvl="1" indent="-2857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 to 12 years of age, pre adolescence.</a:t>
            </a:r>
          </a:p>
          <a:p>
            <a:pPr marL="742950" marR="0" lvl="1" indent="-2857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May feel awkward, unsure.  </a:t>
            </a:r>
          </a:p>
          <a:p>
            <a:pPr marL="742950" marR="0" lvl="1" indent="-2857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Wants to be independent, time with friends, but still needs “safe base”.  </a:t>
            </a:r>
          </a:p>
          <a:p>
            <a:pPr marL="742950" marR="0" lvl="1" indent="-2857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Egocentrically focused, impulsive.</a:t>
            </a:r>
          </a:p>
          <a:p>
            <a:pPr marL="742950" marR="0" lvl="1" indent="-2857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Vulnerable to influence whether positive or negative. 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Young Girls &amp; Generational Poverty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Understand that their frame of reference may be different than yours due to: </a:t>
            </a:r>
          </a:p>
          <a:p>
            <a:pPr marL="742950" marR="0" lvl="1" indent="-2857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Culture</a:t>
            </a:r>
          </a:p>
          <a:p>
            <a:pPr marL="742950" marR="0" lvl="1" indent="-2857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Poverty</a:t>
            </a:r>
          </a:p>
          <a:p>
            <a:pPr marL="742950" marR="0" lvl="1" indent="-2857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Family structure</a:t>
            </a:r>
          </a:p>
          <a:p>
            <a:pPr marL="742950" marR="0" lvl="1" indent="-2857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Life experiences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Recruiting and screening mentors </a:t>
            </a:r>
            <a:r>
              <a:rPr lang="en-US" sz="20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(MENTOR, 2009)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Fully understand level of commitment and time required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Written application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Face to face Interview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Initial orientation/training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25000"/>
              <a:buFont typeface="Noto Sans Symbols"/>
              <a:buNone/>
            </a:pPr>
            <a:r>
              <a:rPr lang="en-US" sz="2000" b="0" i="1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Must be willing to say “thanks, but no thanks” at any point in this process. 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Training   </a:t>
            </a:r>
            <a:r>
              <a:rPr lang="en-US" sz="20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(MENTOR, 2009)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Different mentors= different levels of support needed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Level of </a:t>
            </a:r>
            <a:r>
              <a:rPr lang="en-US" sz="2000" b="0" i="1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perceived </a:t>
            </a: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support</a:t>
            </a:r>
            <a:r>
              <a:rPr lang="en-US" sz="2000" b="0" i="1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is important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College students need ongoing, weekly support. 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Need to understand developmental level, goals of program, meaning of being a “role model”. 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Matching   </a:t>
            </a:r>
            <a:r>
              <a:rPr lang="en-US" sz="20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(MENTOR, 2009)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Naturalistic matches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Allow matches to develop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Allow mentors and mentees to choose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Forever mentor and today mentor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Monitoring and Support </a:t>
            </a:r>
            <a:r>
              <a:rPr lang="en-US" sz="20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(MENTOR, 2009)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Important to have one person who is overall responsible. 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Remember that you are a mandated reporter. 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Top priority-safety of all (physical and emotional). 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Closure   </a:t>
            </a:r>
            <a:r>
              <a:rPr lang="en-US" sz="20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(MENTOR, 2009)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Life is change. 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Change is not necessarily good or bad- just change.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End of year ceremony can help to communicate this. 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Closure is important for mentors as well as mentees. 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324</Words>
  <Application>Microsoft Office PowerPoint</Application>
  <PresentationFormat>Custom</PresentationFormat>
  <Paragraphs>63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Noto Sans Symbols</vt:lpstr>
      <vt:lpstr>Questrial</vt:lpstr>
      <vt:lpstr>Ion</vt:lpstr>
      <vt:lpstr>Girl Power!  A Gender Specific Group Mentoring Program</vt:lpstr>
      <vt:lpstr>Overview: Where are we going today?</vt:lpstr>
      <vt:lpstr>Young Girls &amp; Generational Poverty</vt:lpstr>
      <vt:lpstr>Young Girls &amp; Generational Poverty</vt:lpstr>
      <vt:lpstr>Recruiting and screening mentors (MENTOR, 2009)</vt:lpstr>
      <vt:lpstr>Training   (MENTOR, 2009)</vt:lpstr>
      <vt:lpstr>Matching   (MENTOR, 2009)</vt:lpstr>
      <vt:lpstr>Monitoring and Support (MENTOR, 2009)</vt:lpstr>
      <vt:lpstr>Closure   (MENTOR, 2009)</vt:lpstr>
      <vt:lpstr>Activities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Girl Power!  A Gender Specific Group Mentoring Program</dc:title>
  <dc:creator>Cindy</dc:creator>
  <cp:lastModifiedBy>Cindy</cp:lastModifiedBy>
  <cp:revision>2</cp:revision>
  <dcterms:modified xsi:type="dcterms:W3CDTF">2016-04-20T03:10:37Z</dcterms:modified>
</cp:coreProperties>
</file>